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80" r:id="rId2"/>
    <p:sldId id="258" r:id="rId3"/>
    <p:sldId id="271" r:id="rId4"/>
    <p:sldId id="272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7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A66522-AF26-4820-9C56-DC90EA1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8E1CC-453A-4CE7-B04F-25085865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7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E7229-47FF-4F57-A25E-61BD40FE1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8E835-2EAA-406B-80C9-916A35D9E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7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42045-BB47-49B1-9639-FD7F9567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D389D-B15F-439B-98A6-275FF0C9F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6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CF6C-ED31-4DBE-8CC9-DBEC9E837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A020-4B1A-4C7F-BB4A-D116552A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1CF7F-708D-46A4-AE1A-29ED2E24F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7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2474-EA72-43F8-BF31-A6CEE1431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1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E99E-DEF4-499F-AA33-E1F1B7DCD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5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3869-71B7-478E-B7AE-790B725AD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BDBC75-1C26-4FD4-840E-7C04ADF71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kern="0" smtClean="0">
                <a:solidFill>
                  <a:schemeClr val="folHlink"/>
                </a:solidFill>
              </a:rPr>
              <a:t>Me llamo ________		      Clase 701  </a:t>
            </a:r>
            <a:br>
              <a:rPr lang="en-US" altLang="en-US" sz="3200" kern="0" smtClean="0">
                <a:solidFill>
                  <a:schemeClr val="folHlink"/>
                </a:solidFill>
              </a:rPr>
            </a:br>
            <a:r>
              <a:rPr lang="en-US" altLang="en-US" sz="3200" kern="0" smtClean="0">
                <a:solidFill>
                  <a:schemeClr val="folHlink"/>
                </a:solidFill>
              </a:rPr>
              <a:t>La fecha es el 9 de noviembre del 2017</a:t>
            </a:r>
            <a:endParaRPr lang="en-US" altLang="en-US" sz="3200" kern="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417638"/>
            <a:ext cx="9067800" cy="50593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Propósito # 18: </a:t>
            </a:r>
            <a:r>
              <a:rPr lang="es-ES_tradnl" altLang="en-US" kern="0" smtClean="0"/>
              <a:t>¿Qué comes durante la cena?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B0F0"/>
                </a:solidFill>
              </a:rPr>
              <a:t>L.O: To learn food and meal vocabulary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Actividad Inicial: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	Completa con la forma correcta del verbo: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María ___________ español.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Carlos ___________ en su móvil.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______________.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¿___________ tú uniforme a la escuela? (llevar)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__________ la computadora. (usar)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708510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067800" cy="808038"/>
          </a:xfrm>
        </p:spPr>
        <p:txBody>
          <a:bodyPr/>
          <a:lstStyle/>
          <a:p>
            <a:pPr eaLnBrk="1" hangingPunct="1"/>
            <a:r>
              <a:rPr lang="en-US" altLang="en-US" sz="4000" dirty="0" err="1" smtClean="0">
                <a:solidFill>
                  <a:schemeClr val="hlink"/>
                </a:solidFill>
              </a:rPr>
              <a:t>Repaso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del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Vocabulario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 </a:t>
            </a:r>
            <a:r>
              <a:rPr lang="en-US" altLang="en-US" sz="4000" b="1" u="sng" dirty="0" smtClean="0">
                <a:solidFill>
                  <a:schemeClr val="hlink"/>
                </a:solidFill>
              </a:rPr>
              <a:t>la comida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269557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6"/>
          <p:cNvSpPr>
            <a:spLocks noChangeAspect="1" noChangeArrowheads="1"/>
          </p:cNvSpPr>
          <p:nvPr/>
        </p:nvSpPr>
        <p:spPr bwMode="auto">
          <a:xfrm>
            <a:off x="5867400" y="989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desayuno</a:t>
            </a:r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 flipV="1">
            <a:off x="5638800" y="2286000"/>
            <a:ext cx="0" cy="762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AutoShape 8"/>
          <p:cNvSpPr>
            <a:spLocks noChangeAspect="1" noChangeArrowheads="1"/>
          </p:cNvSpPr>
          <p:nvPr/>
        </p:nvSpPr>
        <p:spPr bwMode="auto">
          <a:xfrm>
            <a:off x="4953000" y="1903412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00FF"/>
                </a:solidFill>
              </a:rPr>
              <a:t>huevos</a:t>
            </a: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6553200" y="2819400"/>
            <a:ext cx="533400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6096000" y="3657600"/>
            <a:ext cx="990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 flipH="1" flipV="1">
            <a:off x="4267200" y="3962400"/>
            <a:ext cx="838200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AutoShape 12"/>
          <p:cNvSpPr>
            <a:spLocks noChangeAspect="1" noChangeArrowheads="1"/>
          </p:cNvSpPr>
          <p:nvPr/>
        </p:nvSpPr>
        <p:spPr bwMode="auto">
          <a:xfrm>
            <a:off x="6781800" y="23622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8000"/>
                </a:solidFill>
              </a:rPr>
              <a:t>Pan </a:t>
            </a:r>
            <a:r>
              <a:rPr lang="en-US" altLang="en-US" sz="2800" i="1">
                <a:solidFill>
                  <a:srgbClr val="008000"/>
                </a:solidFill>
              </a:rPr>
              <a:t>(tostado)</a:t>
            </a:r>
          </a:p>
        </p:txBody>
      </p:sp>
      <p:sp>
        <p:nvSpPr>
          <p:cNvPr id="5133" name="AutoShape 13"/>
          <p:cNvSpPr>
            <a:spLocks noChangeAspect="1" noChangeArrowheads="1"/>
          </p:cNvSpPr>
          <p:nvPr/>
        </p:nvSpPr>
        <p:spPr bwMode="auto">
          <a:xfrm>
            <a:off x="7010400" y="3427413"/>
            <a:ext cx="213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FF6600"/>
                </a:solidFill>
              </a:rPr>
              <a:t>salchichas</a:t>
            </a:r>
          </a:p>
        </p:txBody>
      </p:sp>
      <p:sp>
        <p:nvSpPr>
          <p:cNvPr id="5134" name="AutoShape 14"/>
          <p:cNvSpPr>
            <a:spLocks noChangeAspect="1" noChangeArrowheads="1"/>
          </p:cNvSpPr>
          <p:nvPr/>
        </p:nvSpPr>
        <p:spPr bwMode="auto">
          <a:xfrm>
            <a:off x="3124200" y="3657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dirty="0" err="1" smtClean="0">
                <a:solidFill>
                  <a:srgbClr val="800080"/>
                </a:solidFill>
              </a:rPr>
              <a:t>tocino</a:t>
            </a:r>
            <a:endParaRPr lang="en-US" altLang="en-US" sz="2800" dirty="0" smtClean="0">
              <a:solidFill>
                <a:srgbClr val="80008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US" sz="2800" dirty="0" err="1" smtClean="0">
                <a:solidFill>
                  <a:srgbClr val="800080"/>
                </a:solidFill>
              </a:rPr>
              <a:t>bacón</a:t>
            </a:r>
            <a:endParaRPr lang="en-US" altLang="en-US" sz="2800" dirty="0">
              <a:solidFill>
                <a:srgbClr val="800080"/>
              </a:solidFill>
            </a:endParaRPr>
          </a:p>
        </p:txBody>
      </p:sp>
      <p:pic>
        <p:nvPicPr>
          <p:cNvPr id="308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029200"/>
            <a:ext cx="1247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816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8" name="Line 21"/>
          <p:cNvSpPr>
            <a:spLocks noChangeShapeType="1"/>
          </p:cNvSpPr>
          <p:nvPr/>
        </p:nvSpPr>
        <p:spPr bwMode="auto">
          <a:xfrm flipV="1">
            <a:off x="6553200" y="4800600"/>
            <a:ext cx="228600" cy="457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AutoShape 22"/>
          <p:cNvSpPr>
            <a:spLocks noChangeAspect="1" noChangeArrowheads="1"/>
          </p:cNvSpPr>
          <p:nvPr/>
        </p:nvSpPr>
        <p:spPr bwMode="auto">
          <a:xfrm>
            <a:off x="5867400" y="4418013"/>
            <a:ext cx="2362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CC00"/>
                </a:solidFill>
              </a:rPr>
              <a:t>mantequilla</a:t>
            </a:r>
          </a:p>
        </p:txBody>
      </p:sp>
      <p:sp>
        <p:nvSpPr>
          <p:cNvPr id="5144" name="AutoShape 24"/>
          <p:cNvSpPr>
            <a:spLocks noChangeAspect="1" noChangeArrowheads="1"/>
          </p:cNvSpPr>
          <p:nvPr/>
        </p:nvSpPr>
        <p:spPr bwMode="auto">
          <a:xfrm>
            <a:off x="5791200" y="6323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panqué </a:t>
            </a:r>
          </a:p>
        </p:txBody>
      </p:sp>
      <p:sp>
        <p:nvSpPr>
          <p:cNvPr id="5145" name="AutoShape 25"/>
          <p:cNvSpPr>
            <a:spLocks noChangeAspect="1" noChangeArrowheads="1"/>
          </p:cNvSpPr>
          <p:nvPr/>
        </p:nvSpPr>
        <p:spPr bwMode="auto">
          <a:xfrm>
            <a:off x="7543800" y="6170613"/>
            <a:ext cx="1143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CC6600"/>
                </a:solidFill>
              </a:rPr>
              <a:t>sirope</a:t>
            </a:r>
          </a:p>
        </p:txBody>
      </p:sp>
      <p:sp>
        <p:nvSpPr>
          <p:cNvPr id="5146" name="AutoShape 26"/>
          <p:cNvSpPr>
            <a:spLocks noChangeAspect="1" noChangeArrowheads="1"/>
          </p:cNvSpPr>
          <p:nvPr/>
        </p:nvSpPr>
        <p:spPr bwMode="auto">
          <a:xfrm>
            <a:off x="4191000" y="6248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avena</a:t>
            </a:r>
          </a:p>
        </p:txBody>
      </p:sp>
      <p:sp>
        <p:nvSpPr>
          <p:cNvPr id="5147" name="AutoShape 27"/>
          <p:cNvSpPr>
            <a:spLocks noChangeAspect="1" noChangeArrowheads="1"/>
          </p:cNvSpPr>
          <p:nvPr/>
        </p:nvSpPr>
        <p:spPr bwMode="auto">
          <a:xfrm>
            <a:off x="22098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Cereal</a:t>
            </a:r>
          </a:p>
        </p:txBody>
      </p:sp>
      <p:sp>
        <p:nvSpPr>
          <p:cNvPr id="5148" name="AutoShape 28"/>
          <p:cNvSpPr>
            <a:spLocks noChangeAspect="1" noChangeArrowheads="1"/>
          </p:cNvSpPr>
          <p:nvPr/>
        </p:nvSpPr>
        <p:spPr bwMode="auto">
          <a:xfrm>
            <a:off x="533400" y="6246812"/>
            <a:ext cx="60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Té</a:t>
            </a:r>
          </a:p>
        </p:txBody>
      </p:sp>
      <p:sp>
        <p:nvSpPr>
          <p:cNvPr id="5149" name="AutoShape 29"/>
          <p:cNvSpPr>
            <a:spLocks noChangeAspect="1" noChangeArrowheads="1"/>
          </p:cNvSpPr>
          <p:nvPr/>
        </p:nvSpPr>
        <p:spPr bwMode="auto">
          <a:xfrm>
            <a:off x="1828800" y="3886200"/>
            <a:ext cx="914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Café </a:t>
            </a:r>
          </a:p>
        </p:txBody>
      </p:sp>
      <p:sp>
        <p:nvSpPr>
          <p:cNvPr id="5150" name="AutoShape 30"/>
          <p:cNvSpPr>
            <a:spLocks noChangeAspect="1" noChangeArrowheads="1"/>
          </p:cNvSpPr>
          <p:nvPr/>
        </p:nvSpPr>
        <p:spPr bwMode="auto">
          <a:xfrm>
            <a:off x="0" y="4191000"/>
            <a:ext cx="1981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Jugo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/>
              <a:t>(de naranja)</a:t>
            </a:r>
          </a:p>
        </p:txBody>
      </p:sp>
      <p:pic>
        <p:nvPicPr>
          <p:cNvPr id="3097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5663"/>
            <a:ext cx="19050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3" name="AutoShape 33"/>
          <p:cNvSpPr>
            <a:spLocks noChangeAspect="1" noChangeArrowheads="1"/>
          </p:cNvSpPr>
          <p:nvPr/>
        </p:nvSpPr>
        <p:spPr bwMode="auto">
          <a:xfrm>
            <a:off x="1066800" y="21336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queso </a:t>
            </a:r>
          </a:p>
        </p:txBody>
      </p:sp>
      <p:pic>
        <p:nvPicPr>
          <p:cNvPr id="3099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5" name="AutoShape 35"/>
          <p:cNvSpPr>
            <a:spLocks noChangeAspect="1" noChangeArrowheads="1"/>
          </p:cNvSpPr>
          <p:nvPr/>
        </p:nvSpPr>
        <p:spPr bwMode="auto">
          <a:xfrm>
            <a:off x="2209800" y="2126673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jamón </a:t>
            </a:r>
          </a:p>
        </p:txBody>
      </p:sp>
      <p:pic>
        <p:nvPicPr>
          <p:cNvPr id="3101" name="irc_mi" descr="http://groceries.mintyapp.com/image/cache/data/aj-original-500x5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4495800"/>
            <a:ext cx="15081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" name="irc_mi" descr="http://www.seattlemet.com/data/images/2012/10/image/18526/nw-tea-festiva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05400"/>
            <a:ext cx="137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irc_mi" descr="http://jugosnaturalesparaadelgazar.com/wp-content/uploads/2012/12/Jugos-para-Adelgazar-la-Cintura.jpg4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16764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irc_mi" descr="http://a.abcnews.com/images/Health/gty_cup_coffee_health_2_nt_120516_w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67000"/>
            <a:ext cx="182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hasslefreeclipart.com/clipart_food/breakfast/waffles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642971" y="855663"/>
            <a:ext cx="1400857" cy="106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AutoShape 35"/>
          <p:cNvSpPr>
            <a:spLocks noChangeAspect="1" noChangeArrowheads="1"/>
          </p:cNvSpPr>
          <p:nvPr/>
        </p:nvSpPr>
        <p:spPr bwMode="auto">
          <a:xfrm>
            <a:off x="3657600" y="1903412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/>
              <a:t>wáfles</a:t>
            </a:r>
            <a:r>
              <a:rPr lang="es-ES_tradnl" altLang="en-US" sz="2400" b="1" dirty="0" smtClean="0"/>
              <a:t> </a:t>
            </a:r>
            <a:endParaRPr lang="es-ES_tradnl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4582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El almuerzo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15240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11033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AutoShape 13"/>
          <p:cNvSpPr>
            <a:spLocks noChangeAspect="1" noChangeArrowheads="1"/>
          </p:cNvSpPr>
          <p:nvPr/>
        </p:nvSpPr>
        <p:spPr bwMode="auto">
          <a:xfrm>
            <a:off x="1524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Hamburguesa</a:t>
            </a:r>
          </a:p>
        </p:txBody>
      </p:sp>
      <p:sp>
        <p:nvSpPr>
          <p:cNvPr id="6158" name="AutoShape 14"/>
          <p:cNvSpPr>
            <a:spLocks noChangeAspect="1" noChangeArrowheads="1"/>
          </p:cNvSpPr>
          <p:nvPr/>
        </p:nvSpPr>
        <p:spPr bwMode="auto">
          <a:xfrm>
            <a:off x="2362200" y="29718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Fritas</a:t>
            </a:r>
          </a:p>
        </p:txBody>
      </p:sp>
      <p:sp>
        <p:nvSpPr>
          <p:cNvPr id="6159" name="AutoShape 15"/>
          <p:cNvSpPr>
            <a:spLocks noChangeAspect="1" noChangeArrowheads="1"/>
          </p:cNvSpPr>
          <p:nvPr/>
        </p:nvSpPr>
        <p:spPr bwMode="auto">
          <a:xfrm>
            <a:off x="3886200" y="2589212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Pizza</a:t>
            </a:r>
          </a:p>
        </p:txBody>
      </p:sp>
      <p:sp>
        <p:nvSpPr>
          <p:cNvPr id="6160" name="AutoShape 16"/>
          <p:cNvSpPr>
            <a:spLocks noChangeAspect="1" noChangeArrowheads="1"/>
          </p:cNvSpPr>
          <p:nvPr/>
        </p:nvSpPr>
        <p:spPr bwMode="auto">
          <a:xfrm>
            <a:off x="5562600" y="1676400"/>
            <a:ext cx="1676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Sándwich</a:t>
            </a:r>
          </a:p>
        </p:txBody>
      </p:sp>
      <p:sp>
        <p:nvSpPr>
          <p:cNvPr id="6162" name="AutoShape 18"/>
          <p:cNvSpPr>
            <a:spLocks noChangeAspect="1" noChangeArrowheads="1"/>
          </p:cNvSpPr>
          <p:nvPr/>
        </p:nvSpPr>
        <p:spPr bwMode="auto">
          <a:xfrm>
            <a:off x="6248400" y="2436812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Bocadillo</a:t>
            </a:r>
          </a:p>
        </p:txBody>
      </p:sp>
      <p:sp>
        <p:nvSpPr>
          <p:cNvPr id="6163" name="AutoShape 19"/>
          <p:cNvSpPr>
            <a:spLocks noChangeAspect="1" noChangeArrowheads="1"/>
          </p:cNvSpPr>
          <p:nvPr/>
        </p:nvSpPr>
        <p:spPr bwMode="auto">
          <a:xfrm>
            <a:off x="5770418" y="1218406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Torta</a:t>
            </a:r>
          </a:p>
        </p:txBody>
      </p:sp>
      <p:sp>
        <p:nvSpPr>
          <p:cNvPr id="6164" name="AutoShape 20"/>
          <p:cNvSpPr>
            <a:spLocks noChangeAspect="1" noChangeArrowheads="1"/>
          </p:cNvSpPr>
          <p:nvPr/>
        </p:nvSpPr>
        <p:spPr bwMode="auto">
          <a:xfrm>
            <a:off x="457200" y="5638800"/>
            <a:ext cx="1524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Ensalada</a:t>
            </a:r>
          </a:p>
        </p:txBody>
      </p:sp>
      <p:sp>
        <p:nvSpPr>
          <p:cNvPr id="6165" name="AutoShape 21"/>
          <p:cNvSpPr>
            <a:spLocks noChangeAspect="1" noChangeArrowheads="1"/>
          </p:cNvSpPr>
          <p:nvPr/>
        </p:nvSpPr>
        <p:spPr bwMode="auto">
          <a:xfrm>
            <a:off x="2971800" y="57150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Sopa</a:t>
            </a:r>
          </a:p>
        </p:txBody>
      </p:sp>
      <p:sp>
        <p:nvSpPr>
          <p:cNvPr id="6166" name="AutoShape 22"/>
          <p:cNvSpPr>
            <a:spLocks noChangeAspect="1" noChangeArrowheads="1"/>
          </p:cNvSpPr>
          <p:nvPr/>
        </p:nvSpPr>
        <p:spPr bwMode="auto">
          <a:xfrm>
            <a:off x="4876800" y="51054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Leche </a:t>
            </a:r>
          </a:p>
        </p:txBody>
      </p:sp>
      <p:sp>
        <p:nvSpPr>
          <p:cNvPr id="6167" name="AutoShape 23"/>
          <p:cNvSpPr>
            <a:spLocks noChangeAspect="1" noChangeArrowheads="1"/>
          </p:cNvSpPr>
          <p:nvPr/>
        </p:nvSpPr>
        <p:spPr bwMode="auto">
          <a:xfrm>
            <a:off x="62484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Agua</a:t>
            </a:r>
          </a:p>
        </p:txBody>
      </p:sp>
      <p:sp>
        <p:nvSpPr>
          <p:cNvPr id="6168" name="AutoShape 24"/>
          <p:cNvSpPr>
            <a:spLocks noChangeAspect="1" noChangeArrowheads="1"/>
          </p:cNvSpPr>
          <p:nvPr/>
        </p:nvSpPr>
        <p:spPr bwMode="auto">
          <a:xfrm>
            <a:off x="7315200" y="4799013"/>
            <a:ext cx="1676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Gaseosa </a:t>
            </a:r>
          </a:p>
        </p:txBody>
      </p:sp>
      <p:sp>
        <p:nvSpPr>
          <p:cNvPr id="6169" name="AutoShape 25"/>
          <p:cNvSpPr>
            <a:spLocks noChangeAspect="1" noChangeArrowheads="1"/>
          </p:cNvSpPr>
          <p:nvPr/>
        </p:nvSpPr>
        <p:spPr bwMode="auto">
          <a:xfrm>
            <a:off x="7391400" y="51800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Cola </a:t>
            </a:r>
          </a:p>
        </p:txBody>
      </p:sp>
      <p:sp>
        <p:nvSpPr>
          <p:cNvPr id="6170" name="AutoShape 26"/>
          <p:cNvSpPr>
            <a:spLocks noChangeAspect="1" noChangeArrowheads="1"/>
          </p:cNvSpPr>
          <p:nvPr/>
        </p:nvSpPr>
        <p:spPr bwMode="auto">
          <a:xfrm>
            <a:off x="7315200" y="56372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Refresco </a:t>
            </a:r>
          </a:p>
        </p:txBody>
      </p:sp>
      <p:pic>
        <p:nvPicPr>
          <p:cNvPr id="4116" name="irc_mi" descr="http://cache.boston.com/bonzai-fba/Original_Photo/2011/11/23/pizza__1322067494_59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990600"/>
            <a:ext cx="218122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7" name="irc_mi" descr="http://redscandies.com/merch/picts/sand-su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838200"/>
            <a:ext cx="2057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8" name="Picture 28" descr="http://www.freysmiles.com/images/uploads/general/Sodas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889467"/>
            <a:ext cx="146208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irc_mi" descr="http://glamdollteaston.files.wordpress.com/2012/01/wat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76800"/>
            <a:ext cx="14160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1828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irc_mi" descr="https://encrypted-tbn1.gstatic.com/images?q=tbn:ANd9GcRvd2DAYrTAFAlrVBPpqstCn0Eif__Iukfwq_DxRVII2CAOX1C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2" name="irc_mi" descr="http://www.javirecetas.com/images/59/receta-ensalada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33203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AutoShape 17"/>
          <p:cNvSpPr>
            <a:spLocks noChangeAspect="1" noChangeArrowheads="1"/>
          </p:cNvSpPr>
          <p:nvPr/>
        </p:nvSpPr>
        <p:spPr bwMode="auto">
          <a:xfrm>
            <a:off x="5181600" y="2055812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Emparedado</a:t>
            </a:r>
          </a:p>
        </p:txBody>
      </p:sp>
    </p:spTree>
    <p:extLst>
      <p:ext uri="{BB962C8B-B14F-4D97-AF65-F5344CB8AC3E}">
        <p14:creationId xmlns:p14="http://schemas.microsoft.com/office/powerpoint/2010/main" val="20791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305800" cy="475456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cena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657600"/>
            <a:ext cx="1371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457200" y="3275013"/>
            <a:ext cx="990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Pollo 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438400" y="3124200"/>
            <a:ext cx="2057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Bistec/</a:t>
            </a:r>
          </a:p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biftec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4724400" y="3200400"/>
            <a:ext cx="1524000" cy="611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Pescado</a:t>
            </a:r>
          </a:p>
        </p:txBody>
      </p:sp>
      <p:sp>
        <p:nvSpPr>
          <p:cNvPr id="7181" name="AutoShape 13"/>
          <p:cNvSpPr>
            <a:spLocks noChangeAspect="1" noChangeArrowheads="1"/>
          </p:cNvSpPr>
          <p:nvPr/>
        </p:nvSpPr>
        <p:spPr bwMode="auto">
          <a:xfrm>
            <a:off x="7086600" y="31242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Camarónes</a:t>
            </a:r>
          </a:p>
        </p:txBody>
      </p:sp>
      <p:sp>
        <p:nvSpPr>
          <p:cNvPr id="7183" name="AutoShape 15"/>
          <p:cNvSpPr>
            <a:spLocks noChangeAspect="1" noChangeArrowheads="1"/>
          </p:cNvSpPr>
          <p:nvPr/>
        </p:nvSpPr>
        <p:spPr bwMode="auto">
          <a:xfrm>
            <a:off x="228600" y="60944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Chuletas </a:t>
            </a:r>
          </a:p>
        </p:txBody>
      </p:sp>
      <p:sp>
        <p:nvSpPr>
          <p:cNvPr id="7184" name="AutoShape 16"/>
          <p:cNvSpPr>
            <a:spLocks noChangeAspect="1" noChangeArrowheads="1"/>
          </p:cNvSpPr>
          <p:nvPr/>
        </p:nvSpPr>
        <p:spPr bwMode="auto">
          <a:xfrm>
            <a:off x="2362200" y="5562600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/>
              <a:t>Vegetales/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/>
              <a:t>Verduras </a:t>
            </a:r>
            <a:endParaRPr lang="es-ES_tradnl" altLang="en-US" sz="2400" b="1" dirty="0"/>
          </a:p>
        </p:txBody>
      </p:sp>
      <p:sp>
        <p:nvSpPr>
          <p:cNvPr id="7185" name="AutoShape 17"/>
          <p:cNvSpPr>
            <a:spLocks noChangeAspect="1" noChangeArrowheads="1"/>
          </p:cNvSpPr>
          <p:nvPr/>
        </p:nvSpPr>
        <p:spPr bwMode="auto">
          <a:xfrm>
            <a:off x="4419600" y="5867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Fideos</a:t>
            </a:r>
          </a:p>
        </p:txBody>
      </p:sp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79900"/>
            <a:ext cx="18288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AutoShape 20"/>
          <p:cNvSpPr>
            <a:spLocks noChangeAspect="1" noChangeArrowheads="1"/>
          </p:cNvSpPr>
          <p:nvPr/>
        </p:nvSpPr>
        <p:spPr bwMode="auto">
          <a:xfrm>
            <a:off x="5867400" y="54102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Arroz</a:t>
            </a:r>
          </a:p>
        </p:txBody>
      </p:sp>
      <p:sp>
        <p:nvSpPr>
          <p:cNvPr id="7189" name="AutoShape 21"/>
          <p:cNvSpPr>
            <a:spLocks noChangeAspect="1" noChangeArrowheads="1"/>
          </p:cNvSpPr>
          <p:nvPr/>
        </p:nvSpPr>
        <p:spPr bwMode="auto">
          <a:xfrm>
            <a:off x="7543800" y="5561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Frijoles</a:t>
            </a:r>
          </a:p>
        </p:txBody>
      </p:sp>
      <p:sp>
        <p:nvSpPr>
          <p:cNvPr id="7190" name="AutoShape 22"/>
          <p:cNvSpPr>
            <a:spLocks noChangeAspect="1" noChangeArrowheads="1"/>
          </p:cNvSpPr>
          <p:nvPr/>
        </p:nvSpPr>
        <p:spPr bwMode="auto">
          <a:xfrm>
            <a:off x="7162800" y="6018213"/>
            <a:ext cx="1981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Habichuelas</a:t>
            </a:r>
          </a:p>
        </p:txBody>
      </p:sp>
      <p:pic>
        <p:nvPicPr>
          <p:cNvPr id="513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681538"/>
            <a:ext cx="12954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AutoShape 24"/>
          <p:cNvSpPr>
            <a:spLocks noChangeAspect="1" noChangeArrowheads="1"/>
          </p:cNvSpPr>
          <p:nvPr/>
        </p:nvSpPr>
        <p:spPr bwMode="auto">
          <a:xfrm>
            <a:off x="2362200" y="6399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Legumbres  </a:t>
            </a: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5562600" y="1600200"/>
            <a:ext cx="17526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 flipV="1">
            <a:off x="6248400" y="1752600"/>
            <a:ext cx="762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5181600" y="9906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8000"/>
                </a:solidFill>
              </a:rPr>
              <a:t>Los mariscos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990600" y="4114800"/>
            <a:ext cx="304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447800" y="3352800"/>
            <a:ext cx="1524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 flipH="1">
            <a:off x="1981200" y="34290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1" name="AutoShape 33"/>
          <p:cNvSpPr>
            <a:spLocks noChangeAspect="1" noChangeArrowheads="1"/>
          </p:cNvSpPr>
          <p:nvPr/>
        </p:nvSpPr>
        <p:spPr bwMode="auto">
          <a:xfrm>
            <a:off x="609600" y="3732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Las carnes</a:t>
            </a:r>
          </a:p>
        </p:txBody>
      </p:sp>
      <p:pic>
        <p:nvPicPr>
          <p:cNvPr id="5146" name="Picture 35" descr="http://kthread.com/anyway/camaron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76400"/>
            <a:ext cx="2057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irc_mi" descr="http://4.bp.blogspot.com/-lry8jRXT8VQ/TZ_4Zc8MoZI/AAAAAAAAAFE/hlulABeaSJc/s1600/Pescado-Frit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1981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37" descr="http://www.cocinatipo.com/wp-content/uploads/2009/06/chulet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08438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9" name="irc_mi" descr="http://recetasdelujo.com/wp-content/uploads/2011/03/pollo-asado-al-horn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408238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0" name="irc_mi" descr="https://encrypted-tbn3.gstatic.com/images?q=tbn:ANd9GcSJfbV_Nr2w3BnlUW8WA0qMGUZTwnYPbk1gacMJ5oE_nk_db9K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2672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9" descr="http://www.enlineadirecta.info/fotos/fideos%20quian%20hambrer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14800"/>
            <a:ext cx="144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57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10 </a:t>
            </a:r>
            <a:r>
              <a:rPr lang="en-US" dirty="0" smtClean="0"/>
              <a:t>original SPANISH </a:t>
            </a:r>
            <a:r>
              <a:rPr lang="en-US" dirty="0"/>
              <a:t>sentences using the vocabulary we learned today and verbs –AR, </a:t>
            </a:r>
            <a:r>
              <a:rPr lang="en-US" dirty="0" err="1"/>
              <a:t>Tener</a:t>
            </a:r>
            <a:r>
              <a:rPr lang="en-US" dirty="0"/>
              <a:t> and/or Hay </a:t>
            </a:r>
            <a:r>
              <a:rPr lang="en-US" sz="2400" i="1" dirty="0"/>
              <a:t>(there is/are). </a:t>
            </a:r>
            <a:r>
              <a:rPr lang="en-US" dirty="0"/>
              <a:t>Use a variety of subjects for your sentences</a:t>
            </a:r>
            <a:r>
              <a:rPr lang="en-US" dirty="0" smtClean="0"/>
              <a:t>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311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18960</TotalTime>
  <Words>136</Words>
  <Application>Microsoft Office PowerPoint</Application>
  <PresentationFormat>On-screen Show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Repaso del Vocabulario de la comida</vt:lpstr>
      <vt:lpstr>Repaso de vocabulario</vt:lpstr>
      <vt:lpstr>Repaso de vocabulario</vt:lpstr>
      <vt:lpstr>Tarea # 18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64</cp:revision>
  <cp:lastPrinted>2014-11-06T16:32:40Z</cp:lastPrinted>
  <dcterms:created xsi:type="dcterms:W3CDTF">2011-02-08T18:25:43Z</dcterms:created>
  <dcterms:modified xsi:type="dcterms:W3CDTF">2017-11-09T21:11:53Z</dcterms:modified>
</cp:coreProperties>
</file>